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6" r:id="rId4"/>
    <p:sldId id="272" r:id="rId5"/>
    <p:sldId id="273" r:id="rId6"/>
    <p:sldId id="262" r:id="rId7"/>
    <p:sldId id="268" r:id="rId8"/>
    <p:sldId id="265" r:id="rId9"/>
    <p:sldId id="269" r:id="rId10"/>
    <p:sldId id="264" r:id="rId11"/>
    <p:sldId id="270" r:id="rId12"/>
    <p:sldId id="267" r:id="rId13"/>
    <p:sldId id="266" r:id="rId14"/>
    <p:sldId id="274" r:id="rId15"/>
    <p:sldId id="275" r:id="rId16"/>
    <p:sldId id="277" r:id="rId17"/>
    <p:sldId id="279" r:id="rId18"/>
    <p:sldId id="278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6" d="100"/>
          <a:sy n="76" d="100"/>
        </p:scale>
        <p:origin x="-80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5678-EE20-4FA5-88E2-6E0BD67A2E26}" type="datetime1">
              <a:rPr lang="en-US" smtClean="0"/>
              <a:t>24/08/11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51B39-B140-43FE-96DB-472A2B59CE7C}" type="datetime1">
              <a:rPr lang="en-US" smtClean="0"/>
              <a:t>24/08/11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0BB2-27C5-458B-ABCE-839C88CF47CE}" type="datetime1">
              <a:rPr lang="en-US" smtClean="0"/>
              <a:t>24/08/11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D738E-8962-435F-8C43-147B8DD7E819}" type="datetime1">
              <a:rPr lang="en-US" smtClean="0"/>
              <a:t>24/08/11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CAEA93-55E7-4DA9-90C2-089A26EEFEC4}" type="datetime1">
              <a:rPr lang="en-US" smtClean="0"/>
              <a:t>24/08/11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F3C7-6809-4F39-BD67-A75817BDDE0A}" type="datetime1">
              <a:rPr lang="en-US" smtClean="0"/>
              <a:t>24/08/11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AEB24-CE78-465C-A726-91D0868FA48F}" type="datetime1">
              <a:rPr lang="en-US" smtClean="0"/>
              <a:t>24/08/11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AADF0-1749-4E8B-9691-B44A5F8C0895}" type="datetime1">
              <a:rPr lang="en-US" smtClean="0"/>
              <a:t>24/08/11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AF628A-A867-4937-BBE5-207DB6F9C51A}" type="datetime1">
              <a:rPr lang="en-US" smtClean="0"/>
              <a:t>24/08/11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8BBB94-68E6-4675-A946-F1C5994EDBD7}" type="datetime1">
              <a:rPr lang="en-US" smtClean="0"/>
              <a:t>24/08/11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B8377-21E3-4835-B75D-4E2847E2750F}" type="datetime1">
              <a:rPr lang="en-US" smtClean="0"/>
              <a:t>24/08/11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Footer 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540C-44DA-4F69-89C9-7C84606640D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0C4986D-6BE9-4264-908F-02DB36FD8D6C}" type="datetime1">
              <a:rPr lang="en-US" smtClean="0"/>
              <a:t>24/08/11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Footer Text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A9B540C-44DA-4F69-89C9-7C84606640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austlii.edu.au/au/legis/nsw/consol_act/ca190082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090" y="5970006"/>
            <a:ext cx="8608419" cy="716371"/>
          </a:xfrm>
        </p:spPr>
        <p:txBody>
          <a:bodyPr/>
          <a:lstStyle/>
          <a:p>
            <a:r>
              <a:rPr lang="en-US" b="1" dirty="0" smtClean="0"/>
              <a:t>Legal responses to OMCGs</a:t>
            </a:r>
            <a:endParaRPr lang="en-US" b="1" dirty="0"/>
          </a:p>
        </p:txBody>
      </p:sp>
      <p:pic>
        <p:nvPicPr>
          <p:cNvPr id="7" name="Picture 6" descr="20090818-160520-pic-721295719_resiz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12" y="168875"/>
            <a:ext cx="7422442" cy="5396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8869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93517"/>
          </a:xfrm>
        </p:spPr>
        <p:txBody>
          <a:bodyPr/>
          <a:lstStyle/>
          <a:p>
            <a:r>
              <a:rPr lang="en-US" dirty="0" smtClean="0"/>
              <a:t>Issues and 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404040"/>
                </a:solidFill>
              </a:rPr>
              <a:t>Increased powers require increased oversight to ensure they are not abused. </a:t>
            </a:r>
          </a:p>
          <a:p>
            <a:pPr marL="0" indent="0">
              <a:buNone/>
            </a:pPr>
            <a:r>
              <a:rPr lang="en-US" sz="2800" dirty="0">
                <a:solidFill>
                  <a:srgbClr val="404040"/>
                </a:solidFill>
              </a:rPr>
              <a:t>	</a:t>
            </a:r>
            <a:r>
              <a:rPr lang="en-US" sz="2800" dirty="0" smtClean="0">
                <a:solidFill>
                  <a:srgbClr val="404040"/>
                </a:solidFill>
              </a:rPr>
              <a:t>(Resource efficiency?)</a:t>
            </a:r>
          </a:p>
          <a:p>
            <a:pPr marL="0" indent="0">
              <a:buNone/>
            </a:pPr>
            <a:endParaRPr lang="en-US" sz="2800" dirty="0">
              <a:solidFill>
                <a:srgbClr val="404040"/>
              </a:solidFill>
            </a:endParaRPr>
          </a:p>
          <a:p>
            <a:r>
              <a:rPr lang="en-US" sz="2800" dirty="0" smtClean="0">
                <a:solidFill>
                  <a:srgbClr val="404040"/>
                </a:solidFill>
              </a:rPr>
              <a:t>Allows </a:t>
            </a:r>
            <a:r>
              <a:rPr lang="en-US" sz="2800" dirty="0">
                <a:solidFill>
                  <a:srgbClr val="404040"/>
                </a:solidFill>
              </a:rPr>
              <a:t>serious discretionary powers to be wielded by the police.</a:t>
            </a:r>
          </a:p>
          <a:p>
            <a:pPr marL="0" indent="0">
              <a:buNone/>
            </a:pPr>
            <a:endParaRPr lang="en-US" sz="2800" dirty="0" smtClean="0">
              <a:solidFill>
                <a:srgbClr val="404040"/>
              </a:solidFill>
            </a:endParaRPr>
          </a:p>
          <a:p>
            <a:r>
              <a:rPr lang="en-US" sz="2800" dirty="0" smtClean="0">
                <a:solidFill>
                  <a:srgbClr val="404040"/>
                </a:solidFill>
              </a:rPr>
              <a:t>Potential for corruption.</a:t>
            </a:r>
          </a:p>
          <a:p>
            <a:endParaRPr lang="en-US" sz="2800" dirty="0" smtClean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864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04729"/>
          </a:xfrm>
        </p:spPr>
        <p:txBody>
          <a:bodyPr/>
          <a:lstStyle/>
          <a:p>
            <a:r>
              <a:rPr lang="en-US" dirty="0" smtClean="0"/>
              <a:t>Issues and concerns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800" dirty="0">
                <a:solidFill>
                  <a:srgbClr val="404040"/>
                </a:solidFill>
              </a:rPr>
              <a:t>Weakens freedom of association. </a:t>
            </a:r>
          </a:p>
          <a:p>
            <a:pPr marL="457200" lvl="1" indent="0">
              <a:buNone/>
            </a:pPr>
            <a:endParaRPr lang="en-US" sz="2800" dirty="0">
              <a:solidFill>
                <a:srgbClr val="404040"/>
              </a:solidFill>
            </a:endParaRPr>
          </a:p>
          <a:p>
            <a:r>
              <a:rPr lang="en-US" sz="2800" dirty="0" smtClean="0">
                <a:solidFill>
                  <a:srgbClr val="404040"/>
                </a:solidFill>
              </a:rPr>
              <a:t>Inconsistent with </a:t>
            </a:r>
            <a:r>
              <a:rPr lang="en-US" sz="2800" dirty="0">
                <a:solidFill>
                  <a:srgbClr val="404040"/>
                </a:solidFill>
              </a:rPr>
              <a:t>the </a:t>
            </a:r>
            <a:r>
              <a:rPr lang="en-US" sz="2800" dirty="0" smtClean="0">
                <a:solidFill>
                  <a:srgbClr val="404040"/>
                </a:solidFill>
              </a:rPr>
              <a:t>doctrine of separation </a:t>
            </a:r>
            <a:r>
              <a:rPr lang="en-US" sz="2800" dirty="0">
                <a:solidFill>
                  <a:srgbClr val="404040"/>
                </a:solidFill>
              </a:rPr>
              <a:t>of </a:t>
            </a:r>
            <a:r>
              <a:rPr lang="en-US" sz="2800" dirty="0" smtClean="0">
                <a:solidFill>
                  <a:srgbClr val="404040"/>
                </a:solidFill>
              </a:rPr>
              <a:t>powers.</a:t>
            </a:r>
          </a:p>
          <a:p>
            <a:endParaRPr lang="en-US" sz="2800" dirty="0">
              <a:solidFill>
                <a:srgbClr val="404040"/>
              </a:solidFill>
            </a:endParaRPr>
          </a:p>
          <a:p>
            <a:r>
              <a:rPr lang="en-US" sz="2800" i="1" dirty="0">
                <a:solidFill>
                  <a:srgbClr val="404040"/>
                </a:solidFill>
              </a:rPr>
              <a:t>Doctrine of the separation of the three arms of government: </a:t>
            </a:r>
          </a:p>
          <a:p>
            <a:pPr lvl="1"/>
            <a:r>
              <a:rPr lang="en-US" sz="2800" i="1" dirty="0">
                <a:solidFill>
                  <a:srgbClr val="404040"/>
                </a:solidFill>
              </a:rPr>
              <a:t>the executive, the judiciary and the legislature.</a:t>
            </a:r>
          </a:p>
          <a:p>
            <a:pPr marL="0" indent="0">
              <a:buNone/>
            </a:pPr>
            <a:endParaRPr lang="en-US" sz="2800" dirty="0">
              <a:solidFill>
                <a:srgbClr val="404040"/>
              </a:solidFill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404040"/>
                </a:solidFill>
              </a:rPr>
              <a:t>	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652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7967"/>
          </a:xfrm>
        </p:spPr>
        <p:txBody>
          <a:bodyPr/>
          <a:lstStyle/>
          <a:p>
            <a:r>
              <a:rPr lang="en-US" sz="4000" b="1" i="1" dirty="0" smtClean="0"/>
              <a:t>Review: Separation of powers</a:t>
            </a:r>
            <a:endParaRPr lang="en-US" sz="4000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657" y="1269849"/>
            <a:ext cx="8775635" cy="5356159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rgbClr val="404040"/>
                </a:solidFill>
              </a:rPr>
              <a:t>Independence of these three arms allows for checks and balances, protection against abuses of power and the safeguarding of civil liberties.</a:t>
            </a:r>
          </a:p>
          <a:p>
            <a:pPr marL="0" indent="0">
              <a:buNone/>
            </a:pPr>
            <a:endParaRPr lang="en-US" sz="2800" dirty="0" smtClean="0">
              <a:solidFill>
                <a:srgbClr val="404040"/>
              </a:solidFill>
            </a:endParaRPr>
          </a:p>
          <a:p>
            <a:r>
              <a:rPr lang="en-US" sz="2800" dirty="0" smtClean="0">
                <a:solidFill>
                  <a:srgbClr val="404040"/>
                </a:solidFill>
              </a:rPr>
              <a:t>The Police Force is part of the </a:t>
            </a:r>
            <a:r>
              <a:rPr lang="en-US" sz="2800" u="sng" dirty="0" smtClean="0">
                <a:solidFill>
                  <a:srgbClr val="404040"/>
                </a:solidFill>
              </a:rPr>
              <a:t>executive </a:t>
            </a:r>
            <a:r>
              <a:rPr lang="en-US" sz="2800" dirty="0" smtClean="0">
                <a:solidFill>
                  <a:srgbClr val="404040"/>
                </a:solidFill>
              </a:rPr>
              <a:t>arm of government. Some laws concerning OMCGs provide the police with powers that belong to the </a:t>
            </a:r>
            <a:r>
              <a:rPr lang="en-US" sz="2800" u="sng" dirty="0" smtClean="0">
                <a:solidFill>
                  <a:srgbClr val="404040"/>
                </a:solidFill>
              </a:rPr>
              <a:t>judiciary</a:t>
            </a:r>
            <a:r>
              <a:rPr lang="en-US" sz="2800" dirty="0" smtClean="0">
                <a:solidFill>
                  <a:srgbClr val="404040"/>
                </a:solidFill>
              </a:rPr>
              <a:t>, breaking down the separation of powers. </a:t>
            </a:r>
            <a:endParaRPr lang="en-US" sz="28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90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Legal response: special task forces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3000" dirty="0" smtClean="0">
                <a:solidFill>
                  <a:srgbClr val="000000"/>
                </a:solidFill>
              </a:rPr>
              <a:t>1. What </a:t>
            </a:r>
            <a:r>
              <a:rPr lang="en-US" sz="3000" dirty="0">
                <a:solidFill>
                  <a:srgbClr val="000000"/>
                </a:solidFill>
              </a:rPr>
              <a:t>special powers do police task forces have</a:t>
            </a:r>
            <a:r>
              <a:rPr lang="en-US" sz="3000" dirty="0" smtClean="0">
                <a:solidFill>
                  <a:srgbClr val="000000"/>
                </a:solidFill>
              </a:rPr>
              <a:t>?</a:t>
            </a:r>
          </a:p>
          <a:p>
            <a:pPr marL="0" indent="0">
              <a:buNone/>
            </a:pPr>
            <a:endParaRPr lang="en-AU" sz="30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3000" dirty="0">
                <a:solidFill>
                  <a:srgbClr val="000000"/>
                </a:solidFill>
              </a:rPr>
              <a:t>2. Why are these powers controversial</a:t>
            </a:r>
            <a:r>
              <a:rPr lang="en-US" sz="3000" dirty="0" smtClean="0">
                <a:solidFill>
                  <a:srgbClr val="000000"/>
                </a:solidFill>
              </a:rPr>
              <a:t>?</a:t>
            </a:r>
          </a:p>
          <a:p>
            <a:pPr marL="0" indent="0">
              <a:buNone/>
            </a:pPr>
            <a:endParaRPr lang="en-US" sz="30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3000" dirty="0">
                <a:solidFill>
                  <a:srgbClr val="000000"/>
                </a:solidFill>
              </a:rPr>
              <a:t>3</a:t>
            </a:r>
            <a:r>
              <a:rPr lang="en-US" sz="3000" dirty="0" smtClean="0">
                <a:solidFill>
                  <a:srgbClr val="000000"/>
                </a:solidFill>
              </a:rPr>
              <a:t>. Read the articles and </a:t>
            </a:r>
            <a:r>
              <a:rPr lang="en-US" sz="3000" dirty="0">
                <a:solidFill>
                  <a:srgbClr val="000000"/>
                </a:solidFill>
              </a:rPr>
              <a:t>report back to the class on the information and legal issues identified.</a:t>
            </a:r>
            <a:r>
              <a:rPr lang="en-AU" sz="3000" dirty="0">
                <a:solidFill>
                  <a:srgbClr val="000000"/>
                </a:solidFill>
              </a:rPr>
              <a:t> </a:t>
            </a:r>
          </a:p>
          <a:p>
            <a:pPr marL="0" indent="0">
              <a:buNone/>
            </a:pPr>
            <a:endParaRPr lang="en-US" sz="3000" dirty="0" smtClean="0"/>
          </a:p>
          <a:p>
            <a:pPr marL="0" indent="0">
              <a:buNone/>
            </a:pPr>
            <a:r>
              <a:rPr lang="en-US" sz="3000" dirty="0" smtClean="0">
                <a:solidFill>
                  <a:srgbClr val="000000"/>
                </a:solidFill>
              </a:rPr>
              <a:t>[4. </a:t>
            </a:r>
            <a:r>
              <a:rPr lang="en-US" sz="3000" dirty="0">
                <a:solidFill>
                  <a:srgbClr val="000000"/>
                </a:solidFill>
              </a:rPr>
              <a:t>Look at p. 295. Make a note of one task force, in point </a:t>
            </a:r>
            <a:r>
              <a:rPr lang="en-US" sz="3000" dirty="0" smtClean="0">
                <a:solidFill>
                  <a:srgbClr val="000000"/>
                </a:solidFill>
              </a:rPr>
              <a:t>form]</a:t>
            </a:r>
            <a:endParaRPr lang="en-US" sz="30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23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44247"/>
          </a:xfrm>
        </p:spPr>
        <p:txBody>
          <a:bodyPr/>
          <a:lstStyle/>
          <a:p>
            <a:r>
              <a:rPr lang="en-US" dirty="0" smtClean="0"/>
              <a:t>Significant incidents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3570"/>
            <a:ext cx="8229600" cy="5604430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0000"/>
                </a:solidFill>
              </a:rPr>
              <a:t>The </a:t>
            </a:r>
            <a:r>
              <a:rPr lang="en-US" sz="2800" dirty="0" err="1" smtClean="0">
                <a:solidFill>
                  <a:srgbClr val="000000"/>
                </a:solidFill>
              </a:rPr>
              <a:t>Milperra</a:t>
            </a:r>
            <a:r>
              <a:rPr lang="en-US" sz="2800" dirty="0" smtClean="0">
                <a:solidFill>
                  <a:srgbClr val="000000"/>
                </a:solidFill>
              </a:rPr>
              <a:t> Massacre led to the first wave of law reform initiatives.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More significant measures were taken after an incident in 2009.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This incident had a significant impact because:</a:t>
            </a:r>
          </a:p>
          <a:p>
            <a:pPr lvl="1"/>
            <a:r>
              <a:rPr lang="en-US" sz="2800" dirty="0" smtClean="0">
                <a:solidFill>
                  <a:srgbClr val="000000"/>
                </a:solidFill>
              </a:rPr>
              <a:t>It occurred in a public place with high security, and was witnessed by many.</a:t>
            </a:r>
          </a:p>
          <a:p>
            <a:pPr lvl="1"/>
            <a:r>
              <a:rPr lang="en-US" sz="2800" dirty="0" smtClean="0">
                <a:solidFill>
                  <a:srgbClr val="000000"/>
                </a:solidFill>
              </a:rPr>
              <a:t>An associate, not a member, was killed.</a:t>
            </a:r>
          </a:p>
          <a:p>
            <a:pPr lvl="1"/>
            <a:r>
              <a:rPr lang="en-US" sz="2800" dirty="0" smtClean="0">
                <a:solidFill>
                  <a:srgbClr val="000000"/>
                </a:solidFill>
              </a:rPr>
              <a:t>It was especially violent.</a:t>
            </a:r>
            <a:endParaRPr lang="en-US" sz="2800" dirty="0">
              <a:solidFill>
                <a:srgbClr val="000000"/>
              </a:solidFill>
            </a:endParaRPr>
          </a:p>
          <a:p>
            <a:pPr marL="457200" lvl="1" indent="0">
              <a:buNone/>
            </a:pPr>
            <a:endParaRPr lang="en-US" sz="1200" dirty="0" smtClean="0">
              <a:solidFill>
                <a:srgbClr val="000000"/>
              </a:solidFill>
            </a:endParaRPr>
          </a:p>
          <a:p>
            <a:pPr marL="457200" lvl="1" indent="0">
              <a:buNone/>
            </a:pPr>
            <a:r>
              <a:rPr lang="en-US" sz="1200" dirty="0" smtClean="0">
                <a:solidFill>
                  <a:srgbClr val="000000"/>
                </a:solidFill>
              </a:rPr>
              <a:t>http</a:t>
            </a:r>
            <a:r>
              <a:rPr lang="en-US" sz="1200" dirty="0">
                <a:solidFill>
                  <a:srgbClr val="000000"/>
                </a:solidFill>
              </a:rPr>
              <a:t>://</a:t>
            </a:r>
            <a:r>
              <a:rPr lang="en-US" sz="1200" dirty="0" err="1">
                <a:solidFill>
                  <a:srgbClr val="000000"/>
                </a:solidFill>
              </a:rPr>
              <a:t>www.youtube.com</a:t>
            </a:r>
            <a:r>
              <a:rPr lang="en-US" sz="1200" dirty="0">
                <a:solidFill>
                  <a:srgbClr val="000000"/>
                </a:solidFill>
              </a:rPr>
              <a:t>/</a:t>
            </a:r>
            <a:r>
              <a:rPr lang="en-US" sz="1200" dirty="0" err="1">
                <a:solidFill>
                  <a:srgbClr val="000000"/>
                </a:solidFill>
              </a:rPr>
              <a:t>watch?v</a:t>
            </a:r>
            <a:r>
              <a:rPr lang="en-US" sz="1200" dirty="0">
                <a:solidFill>
                  <a:srgbClr val="000000"/>
                </a:solidFill>
              </a:rPr>
              <a:t>=a1my5A5gzWA</a:t>
            </a:r>
          </a:p>
        </p:txBody>
      </p:sp>
    </p:spTree>
    <p:extLst>
      <p:ext uri="{BB962C8B-B14F-4D97-AF65-F5344CB8AC3E}">
        <p14:creationId xmlns:p14="http://schemas.microsoft.com/office/powerpoint/2010/main" val="3569999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9849"/>
          </a:xfrm>
        </p:spPr>
        <p:txBody>
          <a:bodyPr/>
          <a:lstStyle/>
          <a:p>
            <a:r>
              <a:rPr lang="en-US" dirty="0" smtClean="0"/>
              <a:t>2009 Airport murder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>
                <a:solidFill>
                  <a:srgbClr val="000000"/>
                </a:solidFill>
              </a:rPr>
              <a:t>Anthony </a:t>
            </a:r>
            <a:r>
              <a:rPr lang="en-US" sz="2800" dirty="0" err="1">
                <a:solidFill>
                  <a:srgbClr val="000000"/>
                </a:solidFill>
              </a:rPr>
              <a:t>Zervas</a:t>
            </a:r>
            <a:r>
              <a:rPr lang="en-US" sz="2800" dirty="0">
                <a:solidFill>
                  <a:srgbClr val="000000"/>
                </a:solidFill>
              </a:rPr>
              <a:t>, 29, was killed in a brawl in the domestic terminal at Sydney Airport in March 2009.</a:t>
            </a:r>
          </a:p>
          <a:p>
            <a:r>
              <a:rPr lang="en-US" sz="2800" dirty="0" err="1">
                <a:solidFill>
                  <a:srgbClr val="000000"/>
                </a:solidFill>
              </a:rPr>
              <a:t>Mr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err="1">
                <a:solidFill>
                  <a:srgbClr val="000000"/>
                </a:solidFill>
              </a:rPr>
              <a:t>Zervas</a:t>
            </a:r>
            <a:r>
              <a:rPr lang="en-US" sz="2800" dirty="0">
                <a:solidFill>
                  <a:srgbClr val="000000"/>
                </a:solidFill>
              </a:rPr>
              <a:t> was the brother of senior Hells Angels member Peter </a:t>
            </a:r>
            <a:r>
              <a:rPr lang="en-US" sz="2800" dirty="0" err="1">
                <a:solidFill>
                  <a:srgbClr val="000000"/>
                </a:solidFill>
              </a:rPr>
              <a:t>Zervas</a:t>
            </a:r>
            <a:r>
              <a:rPr lang="en-US" sz="2800" dirty="0">
                <a:solidFill>
                  <a:srgbClr val="000000"/>
                </a:solidFill>
              </a:rPr>
              <a:t>. 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Ten </a:t>
            </a:r>
            <a:r>
              <a:rPr lang="en-US" sz="2800" dirty="0">
                <a:solidFill>
                  <a:srgbClr val="000000"/>
                </a:solidFill>
              </a:rPr>
              <a:t>men with links to the </a:t>
            </a:r>
            <a:endParaRPr lang="en-US" sz="28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2800" dirty="0" err="1" smtClean="0">
                <a:solidFill>
                  <a:srgbClr val="000000"/>
                </a:solidFill>
              </a:rPr>
              <a:t>Comanchero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>
                <a:solidFill>
                  <a:srgbClr val="000000"/>
                </a:solidFill>
              </a:rPr>
              <a:t>motorcycle </a:t>
            </a:r>
            <a:endParaRPr lang="en-US" sz="28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rgbClr val="000000"/>
                </a:solidFill>
              </a:rPr>
              <a:t>club were charged </a:t>
            </a:r>
            <a:r>
              <a:rPr lang="en-US" sz="2800" dirty="0">
                <a:solidFill>
                  <a:srgbClr val="000000"/>
                </a:solidFill>
              </a:rPr>
              <a:t>with </a:t>
            </a:r>
            <a:endParaRPr lang="en-US" sz="28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2800" dirty="0" err="1" smtClean="0">
                <a:solidFill>
                  <a:srgbClr val="000000"/>
                </a:solidFill>
              </a:rPr>
              <a:t>Mr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Zervas</a:t>
            </a:r>
            <a:r>
              <a:rPr lang="en-US" sz="2800" dirty="0" smtClean="0">
                <a:solidFill>
                  <a:srgbClr val="000000"/>
                </a:solidFill>
              </a:rPr>
              <a:t>' </a:t>
            </a:r>
            <a:r>
              <a:rPr lang="en-US" sz="2800" dirty="0">
                <a:solidFill>
                  <a:srgbClr val="000000"/>
                </a:solidFill>
              </a:rPr>
              <a:t>murder</a:t>
            </a:r>
            <a:r>
              <a:rPr lang="en-US" sz="2800" dirty="0" smtClean="0">
                <a:solidFill>
                  <a:srgbClr val="000000"/>
                </a:solidFill>
              </a:rPr>
              <a:t>.</a:t>
            </a:r>
          </a:p>
        </p:txBody>
      </p:sp>
      <p:pic>
        <p:nvPicPr>
          <p:cNvPr id="5" name="Picture 4" descr="200zervas-200x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142" y="3790663"/>
            <a:ext cx="1810337" cy="271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543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9322"/>
            <a:ext cx="8229600" cy="5816842"/>
          </a:xfrm>
        </p:spPr>
        <p:txBody>
          <a:bodyPr/>
          <a:lstStyle/>
          <a:p>
            <a:r>
              <a:rPr lang="en-US" sz="2800" dirty="0">
                <a:solidFill>
                  <a:srgbClr val="000000"/>
                </a:solidFill>
              </a:rPr>
              <a:t>Six have gone to trial, including President of the </a:t>
            </a:r>
            <a:r>
              <a:rPr lang="en-US" sz="2800" dirty="0" err="1">
                <a:solidFill>
                  <a:srgbClr val="000000"/>
                </a:solidFill>
              </a:rPr>
              <a:t>Comancheros</a:t>
            </a:r>
            <a:r>
              <a:rPr lang="en-US" sz="2800" dirty="0">
                <a:solidFill>
                  <a:srgbClr val="000000"/>
                </a:solidFill>
              </a:rPr>
              <a:t>, Mahmoud ''Mick'' </a:t>
            </a:r>
            <a:r>
              <a:rPr lang="en-US" sz="2800" dirty="0" err="1">
                <a:solidFill>
                  <a:srgbClr val="000000"/>
                </a:solidFill>
              </a:rPr>
              <a:t>Hawi</a:t>
            </a:r>
            <a:r>
              <a:rPr lang="en-AU" sz="2800" dirty="0">
                <a:solidFill>
                  <a:srgbClr val="000000"/>
                </a:solidFill>
              </a:rPr>
              <a:t>.</a:t>
            </a:r>
            <a:endParaRPr lang="en-US" sz="2800" dirty="0">
              <a:solidFill>
                <a:srgbClr val="000000"/>
              </a:solidFill>
            </a:endParaRPr>
          </a:p>
          <a:p>
            <a:r>
              <a:rPr lang="en-US" sz="2800" dirty="0">
                <a:solidFill>
                  <a:srgbClr val="000000"/>
                </a:solidFill>
              </a:rPr>
              <a:t>Two </a:t>
            </a:r>
            <a:r>
              <a:rPr lang="en-US" sz="2800" dirty="0" smtClean="0">
                <a:solidFill>
                  <a:srgbClr val="000000"/>
                </a:solidFill>
              </a:rPr>
              <a:t>others, </a:t>
            </a:r>
            <a:r>
              <a:rPr lang="en-US" sz="2800" dirty="0">
                <a:solidFill>
                  <a:srgbClr val="000000"/>
                </a:solidFill>
              </a:rPr>
              <a:t>Arnold </a:t>
            </a:r>
            <a:r>
              <a:rPr lang="en-US" sz="2800" dirty="0" err="1">
                <a:solidFill>
                  <a:srgbClr val="000000"/>
                </a:solidFill>
              </a:rPr>
              <a:t>Loto</a:t>
            </a:r>
            <a:r>
              <a:rPr lang="en-US" sz="2800" dirty="0">
                <a:solidFill>
                  <a:srgbClr val="000000"/>
                </a:solidFill>
              </a:rPr>
              <a:t> and a second man who cannot be named for legal </a:t>
            </a:r>
            <a:r>
              <a:rPr lang="en-US" sz="2800" dirty="0" smtClean="0">
                <a:solidFill>
                  <a:srgbClr val="000000"/>
                </a:solidFill>
              </a:rPr>
              <a:t>reasons, </a:t>
            </a:r>
            <a:r>
              <a:rPr lang="en-US" sz="2800" dirty="0">
                <a:solidFill>
                  <a:srgbClr val="000000"/>
                </a:solidFill>
              </a:rPr>
              <a:t>have pleaded guilty to riot and affray and had murder charges withdrawn</a:t>
            </a:r>
            <a:r>
              <a:rPr lang="en-US" sz="2800" dirty="0" smtClean="0">
                <a:solidFill>
                  <a:srgbClr val="000000"/>
                </a:solidFill>
              </a:rPr>
              <a:t>.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The trial is being heard by the Supreme Court at the moment.</a:t>
            </a:r>
            <a:endParaRPr lang="en-US" sz="2800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/>
          </a:p>
        </p:txBody>
      </p:sp>
      <p:pic>
        <p:nvPicPr>
          <p:cNvPr id="4" name="Picture 3" descr="1387048-3x2-340x22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552" y="4053421"/>
            <a:ext cx="3773905" cy="2519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532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shot 2011-08-24 at 5.50.1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439" y="1236133"/>
            <a:ext cx="9401177" cy="4724400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211642"/>
            <a:ext cx="8229600" cy="765165"/>
          </a:xfrm>
        </p:spPr>
        <p:txBody>
          <a:bodyPr/>
          <a:lstStyle/>
          <a:p>
            <a:r>
              <a:rPr lang="en-US" dirty="0" smtClean="0"/>
              <a:t>R v Mahmoud </a:t>
            </a:r>
            <a:r>
              <a:rPr lang="en-US" dirty="0" err="1" smtClean="0"/>
              <a:t>Hawi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9068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69849"/>
          </a:xfrm>
        </p:spPr>
        <p:txBody>
          <a:bodyPr/>
          <a:lstStyle/>
          <a:p>
            <a:r>
              <a:rPr lang="en-US" dirty="0" smtClean="0"/>
              <a:t>Articles: then and 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0000"/>
                </a:solidFill>
              </a:rPr>
              <a:t>Read the articles, taking note of the dates.</a:t>
            </a:r>
          </a:p>
          <a:p>
            <a:endParaRPr lang="en-US" sz="2800" dirty="0">
              <a:solidFill>
                <a:srgbClr val="000000"/>
              </a:solidFill>
            </a:endParaRPr>
          </a:p>
          <a:p>
            <a:r>
              <a:rPr lang="en-US" sz="2800" dirty="0" smtClean="0">
                <a:solidFill>
                  <a:srgbClr val="000000"/>
                </a:solidFill>
              </a:rPr>
              <a:t>Read </a:t>
            </a:r>
            <a:r>
              <a:rPr lang="en-US" sz="2800" i="1" dirty="0" smtClean="0">
                <a:solidFill>
                  <a:srgbClr val="000000"/>
                </a:solidFill>
              </a:rPr>
              <a:t>actively</a:t>
            </a:r>
            <a:r>
              <a:rPr lang="en-US" sz="2800" dirty="0" smtClean="0">
                <a:solidFill>
                  <a:srgbClr val="000000"/>
                </a:solidFill>
              </a:rPr>
              <a:t>, underlining/ highlighting important information.</a:t>
            </a:r>
          </a:p>
          <a:p>
            <a:endParaRPr lang="en-US" sz="2800" dirty="0" smtClean="0">
              <a:solidFill>
                <a:srgbClr val="000000"/>
              </a:solidFill>
            </a:endParaRPr>
          </a:p>
          <a:p>
            <a:r>
              <a:rPr lang="en-US" sz="2800" dirty="0" smtClean="0">
                <a:solidFill>
                  <a:srgbClr val="000000"/>
                </a:solidFill>
              </a:rPr>
              <a:t>Share your insights with the class.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2968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53569"/>
          </a:xfrm>
        </p:spPr>
        <p:txBody>
          <a:bodyPr/>
          <a:lstStyle/>
          <a:p>
            <a:r>
              <a:rPr lang="en-US" dirty="0" smtClean="0"/>
              <a:t>In this lesson…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i="1" dirty="0" smtClean="0">
                <a:solidFill>
                  <a:srgbClr val="000000"/>
                </a:solidFill>
              </a:rPr>
              <a:t>OMCGs</a:t>
            </a:r>
          </a:p>
          <a:p>
            <a:r>
              <a:rPr lang="en-US" sz="2800" i="1" dirty="0" smtClean="0">
                <a:solidFill>
                  <a:srgbClr val="000000"/>
                </a:solidFill>
              </a:rPr>
              <a:t>Significant incidents that were catalysts for law reform</a:t>
            </a:r>
            <a:endParaRPr lang="en-US" sz="2800" i="1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US" sz="28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2800" dirty="0">
                <a:solidFill>
                  <a:srgbClr val="000000"/>
                </a:solidFill>
              </a:rPr>
              <a:t>T</a:t>
            </a:r>
            <a:r>
              <a:rPr lang="en-US" sz="2800" dirty="0" smtClean="0">
                <a:solidFill>
                  <a:srgbClr val="000000"/>
                </a:solidFill>
              </a:rPr>
              <a:t>hree legal strategies </a:t>
            </a:r>
            <a:r>
              <a:rPr lang="en-US" sz="2800" dirty="0">
                <a:solidFill>
                  <a:srgbClr val="000000"/>
                </a:solidFill>
              </a:rPr>
              <a:t>to respond to OMCGs:</a:t>
            </a:r>
            <a:endParaRPr lang="en-AU" sz="2800" dirty="0">
              <a:solidFill>
                <a:srgbClr val="000000"/>
              </a:solidFill>
            </a:endParaRPr>
          </a:p>
          <a:p>
            <a:pPr lvl="0"/>
            <a:r>
              <a:rPr lang="en-US" sz="2800" dirty="0">
                <a:solidFill>
                  <a:srgbClr val="000000"/>
                </a:solidFill>
              </a:rPr>
              <a:t>laws targeting individual criminal activity</a:t>
            </a:r>
            <a:endParaRPr lang="en-AU" sz="2800" dirty="0">
              <a:solidFill>
                <a:srgbClr val="000000"/>
              </a:solidFill>
            </a:endParaRPr>
          </a:p>
          <a:p>
            <a:pPr lvl="0"/>
            <a:r>
              <a:rPr lang="en-US" sz="2800" dirty="0">
                <a:solidFill>
                  <a:srgbClr val="000000"/>
                </a:solidFill>
              </a:rPr>
              <a:t>police task forces that focus on </a:t>
            </a:r>
            <a:r>
              <a:rPr lang="en-US" sz="2800" dirty="0" smtClean="0">
                <a:solidFill>
                  <a:srgbClr val="000000"/>
                </a:solidFill>
              </a:rPr>
              <a:t>OMCGs, and</a:t>
            </a:r>
            <a:endParaRPr lang="en-AU" sz="2800" dirty="0">
              <a:solidFill>
                <a:srgbClr val="000000"/>
              </a:solidFill>
            </a:endParaRPr>
          </a:p>
          <a:p>
            <a:pPr lvl="0"/>
            <a:r>
              <a:rPr lang="en-US" sz="2800" dirty="0" smtClean="0">
                <a:solidFill>
                  <a:srgbClr val="000000"/>
                </a:solidFill>
              </a:rPr>
              <a:t>laws </a:t>
            </a:r>
            <a:r>
              <a:rPr lang="en-US" sz="2800" dirty="0">
                <a:solidFill>
                  <a:srgbClr val="000000"/>
                </a:solidFill>
              </a:rPr>
              <a:t>that </a:t>
            </a:r>
            <a:r>
              <a:rPr lang="en-US" sz="2800" dirty="0" err="1">
                <a:solidFill>
                  <a:srgbClr val="000000"/>
                </a:solidFill>
              </a:rPr>
              <a:t>criminalise</a:t>
            </a:r>
            <a:r>
              <a:rPr lang="en-US" sz="2800" dirty="0">
                <a:solidFill>
                  <a:srgbClr val="000000"/>
                </a:solidFill>
              </a:rPr>
              <a:t> </a:t>
            </a:r>
            <a:r>
              <a:rPr lang="en-US" sz="2800" dirty="0" smtClean="0">
                <a:solidFill>
                  <a:srgbClr val="000000"/>
                </a:solidFill>
              </a:rPr>
              <a:t>OMCGs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9763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objective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3200" i="1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3200" b="1" i="1" dirty="0" smtClean="0">
                <a:solidFill>
                  <a:srgbClr val="000000"/>
                </a:solidFill>
              </a:rPr>
              <a:t>To evaluate the </a:t>
            </a:r>
            <a:r>
              <a:rPr lang="en-US" sz="3200" b="1" i="1" dirty="0">
                <a:solidFill>
                  <a:srgbClr val="000000"/>
                </a:solidFill>
              </a:rPr>
              <a:t>effectiveness of legal responses to OMCGs.</a:t>
            </a:r>
            <a:r>
              <a:rPr lang="en-AU" sz="3200" b="1" dirty="0">
                <a:solidFill>
                  <a:srgbClr val="000000"/>
                </a:solidFill>
              </a:rPr>
              <a:t> </a:t>
            </a:r>
            <a:endParaRPr lang="en-AU" sz="3200" b="1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AU" sz="32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AU" sz="3200" dirty="0" smtClean="0">
                <a:solidFill>
                  <a:srgbClr val="000000"/>
                </a:solidFill>
              </a:rPr>
              <a:t>To assess the legal responses to OMCGs in terms of appropriateness and efficacy.</a:t>
            </a:r>
            <a:endParaRPr lang="en-US" sz="3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7790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90768"/>
          </a:xfrm>
        </p:spPr>
        <p:txBody>
          <a:bodyPr/>
          <a:lstStyle/>
          <a:p>
            <a:r>
              <a:rPr lang="en-US" dirty="0" smtClean="0"/>
              <a:t>As we progress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533" y="1600200"/>
            <a:ext cx="8775634" cy="4525963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000000"/>
                </a:solidFill>
              </a:rPr>
              <a:t>Keep the exam essay in mind:</a:t>
            </a:r>
          </a:p>
          <a:p>
            <a:pPr marL="0" indent="0">
              <a:buNone/>
            </a:pPr>
            <a:endParaRPr lang="en-US" sz="2800" dirty="0" smtClean="0">
              <a:solidFill>
                <a:srgbClr val="000000"/>
              </a:solidFill>
            </a:endParaRPr>
          </a:p>
          <a:p>
            <a:pPr lvl="1"/>
            <a:r>
              <a:rPr lang="en-US" sz="2800" dirty="0" smtClean="0">
                <a:solidFill>
                  <a:srgbClr val="000000"/>
                </a:solidFill>
              </a:rPr>
              <a:t>Introduction</a:t>
            </a:r>
          </a:p>
          <a:p>
            <a:pPr lvl="1"/>
            <a:r>
              <a:rPr lang="en-US" sz="2800" dirty="0" smtClean="0">
                <a:solidFill>
                  <a:srgbClr val="000000"/>
                </a:solidFill>
              </a:rPr>
              <a:t>Para 1: OMCG facts, statistics, structure and trends</a:t>
            </a:r>
          </a:p>
          <a:p>
            <a:pPr lvl="1"/>
            <a:r>
              <a:rPr lang="en-US" sz="2800" dirty="0" smtClean="0">
                <a:solidFill>
                  <a:srgbClr val="000000"/>
                </a:solidFill>
              </a:rPr>
              <a:t>Para 2: Significant incidents leading to law reform</a:t>
            </a:r>
          </a:p>
          <a:p>
            <a:pPr lvl="1"/>
            <a:r>
              <a:rPr lang="en-US" sz="2800" dirty="0" smtClean="0">
                <a:solidFill>
                  <a:srgbClr val="000000"/>
                </a:solidFill>
              </a:rPr>
              <a:t>Para 3: </a:t>
            </a:r>
            <a:r>
              <a:rPr lang="en-US" sz="2800" dirty="0">
                <a:solidFill>
                  <a:srgbClr val="000000"/>
                </a:solidFill>
              </a:rPr>
              <a:t>L</a:t>
            </a:r>
            <a:r>
              <a:rPr lang="en-US" sz="2800" dirty="0" smtClean="0">
                <a:solidFill>
                  <a:srgbClr val="000000"/>
                </a:solidFill>
              </a:rPr>
              <a:t>egal responses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758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6129"/>
          </a:xfrm>
        </p:spPr>
        <p:txBody>
          <a:bodyPr/>
          <a:lstStyle/>
          <a:p>
            <a:r>
              <a:rPr lang="en-US" dirty="0" smtClean="0"/>
              <a:t>Targeting individuals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800" dirty="0" smtClean="0">
                <a:solidFill>
                  <a:srgbClr val="000000"/>
                </a:solidFill>
              </a:rPr>
              <a:t>Using existing laws, </a:t>
            </a:r>
            <a:r>
              <a:rPr lang="en-US" sz="2800" dirty="0" err="1" smtClean="0">
                <a:solidFill>
                  <a:srgbClr val="000000"/>
                </a:solidFill>
              </a:rPr>
              <a:t>eg</a:t>
            </a:r>
            <a:r>
              <a:rPr lang="en-US" sz="2800" dirty="0" smtClean="0">
                <a:solidFill>
                  <a:srgbClr val="000000"/>
                </a:solidFill>
              </a:rPr>
              <a:t>. </a:t>
            </a:r>
            <a:r>
              <a:rPr lang="en-US" i="1" dirty="0" smtClean="0">
                <a:solidFill>
                  <a:srgbClr val="000000"/>
                </a:solidFill>
              </a:rPr>
              <a:t>Crimes Act </a:t>
            </a:r>
            <a:r>
              <a:rPr lang="en-US" dirty="0" smtClean="0">
                <a:solidFill>
                  <a:srgbClr val="000000"/>
                </a:solidFill>
              </a:rPr>
              <a:t>1900 (NSW)</a:t>
            </a:r>
          </a:p>
          <a:p>
            <a:pPr marL="0" indent="0">
              <a:buNone/>
            </a:pPr>
            <a:r>
              <a:rPr lang="en-US" sz="1200" dirty="0">
                <a:solidFill>
                  <a:srgbClr val="000000"/>
                </a:solidFill>
                <a:hlinkClick r:id="rId2"/>
              </a:rPr>
              <a:t>http://www.austlii.edu.au/au/legis/nsw/consol_act/ca190082</a:t>
            </a:r>
            <a:r>
              <a:rPr lang="en-US" sz="1200" dirty="0" smtClean="0">
                <a:solidFill>
                  <a:srgbClr val="000000"/>
                </a:solidFill>
                <a:hlinkClick r:id="rId2"/>
              </a:rPr>
              <a:t>/</a:t>
            </a:r>
            <a:endParaRPr lang="en-US" sz="1200" dirty="0" smtClean="0">
              <a:solidFill>
                <a:srgbClr val="000000"/>
              </a:solidFill>
            </a:endParaRPr>
          </a:p>
          <a:p>
            <a:r>
              <a:rPr lang="en-US" sz="2800" dirty="0" smtClean="0">
                <a:solidFill>
                  <a:srgbClr val="000000"/>
                </a:solidFill>
              </a:rPr>
              <a:t>Strengthening provisions in existing legislation to target certain crimes.</a:t>
            </a:r>
          </a:p>
          <a:p>
            <a:endParaRPr lang="en-US" sz="28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US" sz="2800" u="sng" dirty="0" smtClean="0">
                <a:solidFill>
                  <a:srgbClr val="000000"/>
                </a:solidFill>
              </a:rPr>
              <a:t>Issues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Difficult to gather evidence.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Inadequate response to scale of OMCG crime.</a:t>
            </a:r>
          </a:p>
          <a:p>
            <a:r>
              <a:rPr lang="en-US" sz="2800" dirty="0" smtClean="0">
                <a:solidFill>
                  <a:srgbClr val="000000"/>
                </a:solidFill>
              </a:rPr>
              <a:t>Pursues the lesser criminals, rather than the leaders of the </a:t>
            </a:r>
            <a:r>
              <a:rPr lang="en-US" sz="2800" dirty="0" err="1" smtClean="0">
                <a:solidFill>
                  <a:srgbClr val="000000"/>
                </a:solidFill>
              </a:rPr>
              <a:t>organisation</a:t>
            </a:r>
            <a:r>
              <a:rPr lang="en-US" sz="2800" dirty="0" smtClean="0">
                <a:solidFill>
                  <a:srgbClr val="000000"/>
                </a:solidFill>
              </a:rPr>
              <a:t>.</a:t>
            </a:r>
            <a:endParaRPr lang="en-US" sz="2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2464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0550"/>
          </a:xfrm>
        </p:spPr>
        <p:txBody>
          <a:bodyPr/>
          <a:lstStyle/>
          <a:p>
            <a:r>
              <a:rPr lang="en-US" dirty="0" smtClean="0"/>
              <a:t>Police task forces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997044" cy="4732766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404040"/>
                </a:solidFill>
              </a:rPr>
              <a:t>Increased powers are given to law enforcement agencies to target OMCG activity by </a:t>
            </a:r>
            <a:r>
              <a:rPr lang="en-US" sz="2800" b="1" dirty="0" smtClean="0">
                <a:solidFill>
                  <a:srgbClr val="404040"/>
                </a:solidFill>
              </a:rPr>
              <a:t>investigating, preventing and disrupting</a:t>
            </a:r>
            <a:r>
              <a:rPr lang="en-US" sz="2800" dirty="0" smtClean="0">
                <a:solidFill>
                  <a:srgbClr val="404040"/>
                </a:solidFill>
              </a:rPr>
              <a:t> criminal activity.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5142" y="1423944"/>
            <a:ext cx="3051658" cy="4117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430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81446"/>
            <a:ext cx="8229600" cy="53447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404040"/>
                </a:solidFill>
              </a:rPr>
              <a:t>Special powers include:</a:t>
            </a:r>
          </a:p>
          <a:p>
            <a:pPr lvl="1"/>
            <a:r>
              <a:rPr lang="en-US" sz="2800" dirty="0">
                <a:solidFill>
                  <a:srgbClr val="404040"/>
                </a:solidFill>
              </a:rPr>
              <a:t>Telecommunications interception</a:t>
            </a:r>
          </a:p>
          <a:p>
            <a:pPr lvl="1"/>
            <a:r>
              <a:rPr lang="en-US" sz="2800" dirty="0">
                <a:solidFill>
                  <a:srgbClr val="404040"/>
                </a:solidFill>
              </a:rPr>
              <a:t>Surveillance</a:t>
            </a:r>
          </a:p>
          <a:p>
            <a:pPr lvl="1"/>
            <a:r>
              <a:rPr lang="en-US" sz="2800" dirty="0">
                <a:solidFill>
                  <a:srgbClr val="404040"/>
                </a:solidFill>
              </a:rPr>
              <a:t>Search </a:t>
            </a:r>
            <a:r>
              <a:rPr lang="en-US" sz="2800" dirty="0" smtClean="0">
                <a:solidFill>
                  <a:srgbClr val="404040"/>
                </a:solidFill>
              </a:rPr>
              <a:t>warrants </a:t>
            </a:r>
            <a:r>
              <a:rPr lang="en-US" sz="2400" dirty="0" smtClean="0">
                <a:solidFill>
                  <a:srgbClr val="404040"/>
                </a:solidFill>
              </a:rPr>
              <a:t>(easier and faster to obtain)</a:t>
            </a:r>
            <a:endParaRPr lang="en-US" sz="2400" dirty="0">
              <a:solidFill>
                <a:srgbClr val="404040"/>
              </a:solidFill>
            </a:endParaRPr>
          </a:p>
          <a:p>
            <a:pPr lvl="1"/>
            <a:r>
              <a:rPr lang="en-US" sz="2800" dirty="0">
                <a:solidFill>
                  <a:srgbClr val="404040"/>
                </a:solidFill>
              </a:rPr>
              <a:t>Intelligence sharing </a:t>
            </a:r>
            <a:r>
              <a:rPr lang="en-US" sz="2400" dirty="0">
                <a:solidFill>
                  <a:srgbClr val="404040"/>
                </a:solidFill>
              </a:rPr>
              <a:t>(state, national and international)</a:t>
            </a:r>
            <a:r>
              <a:rPr lang="en-US" sz="2800" dirty="0">
                <a:solidFill>
                  <a:srgbClr val="404040"/>
                </a:solidFill>
              </a:rPr>
              <a:t>.</a:t>
            </a:r>
          </a:p>
          <a:p>
            <a:pPr lvl="1"/>
            <a:r>
              <a:rPr lang="en-US" sz="2800" dirty="0" smtClean="0">
                <a:solidFill>
                  <a:srgbClr val="404040"/>
                </a:solidFill>
              </a:rPr>
              <a:t>Coercive </a:t>
            </a:r>
            <a:r>
              <a:rPr lang="en-US" sz="2800" dirty="0">
                <a:solidFill>
                  <a:srgbClr val="404040"/>
                </a:solidFill>
              </a:rPr>
              <a:t>powers </a:t>
            </a:r>
            <a:endParaRPr lang="en-US" sz="2800" dirty="0" smtClean="0">
              <a:solidFill>
                <a:srgbClr val="404040"/>
              </a:solidFill>
            </a:endParaRPr>
          </a:p>
          <a:p>
            <a:pPr lvl="2"/>
            <a:r>
              <a:rPr lang="en-US" sz="2800" dirty="0" smtClean="0">
                <a:solidFill>
                  <a:srgbClr val="404040"/>
                </a:solidFill>
              </a:rPr>
              <a:t>compelling </a:t>
            </a:r>
            <a:r>
              <a:rPr lang="en-US" sz="2800" dirty="0">
                <a:solidFill>
                  <a:srgbClr val="404040"/>
                </a:solidFill>
              </a:rPr>
              <a:t>a witness to give </a:t>
            </a:r>
            <a:r>
              <a:rPr lang="en-US" sz="2800" dirty="0" smtClean="0">
                <a:solidFill>
                  <a:srgbClr val="404040"/>
                </a:solidFill>
              </a:rPr>
              <a:t>evidence</a:t>
            </a:r>
            <a:r>
              <a:rPr lang="en-US" sz="2800" dirty="0">
                <a:solidFill>
                  <a:srgbClr val="404040"/>
                </a:solidFill>
              </a:rPr>
              <a:t>.</a:t>
            </a:r>
            <a:endParaRPr lang="en-US" sz="2800" dirty="0" smtClean="0">
              <a:solidFill>
                <a:srgbClr val="404040"/>
              </a:solidFill>
            </a:endParaRPr>
          </a:p>
          <a:p>
            <a:pPr lvl="2"/>
            <a:r>
              <a:rPr lang="en-US" sz="2800" dirty="0" smtClean="0">
                <a:solidFill>
                  <a:srgbClr val="404040"/>
                </a:solidFill>
              </a:rPr>
              <a:t>This power is usually </a:t>
            </a:r>
            <a:r>
              <a:rPr lang="en-US" sz="2800" dirty="0">
                <a:solidFill>
                  <a:srgbClr val="404040"/>
                </a:solidFill>
              </a:rPr>
              <a:t>only vested in </a:t>
            </a:r>
            <a:r>
              <a:rPr lang="en-US" sz="2800" dirty="0" smtClean="0">
                <a:solidFill>
                  <a:srgbClr val="404040"/>
                </a:solidFill>
              </a:rPr>
              <a:t>the courts.</a:t>
            </a:r>
            <a:endParaRPr lang="en-US" sz="2800" dirty="0">
              <a:solidFill>
                <a:srgbClr val="40404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7944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52638"/>
            <a:ext cx="8229600" cy="55735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rgbClr val="404040"/>
                </a:solidFill>
              </a:rPr>
              <a:t>The </a:t>
            </a:r>
            <a:r>
              <a:rPr lang="en-US" sz="2800" b="1" dirty="0" smtClean="0">
                <a:solidFill>
                  <a:srgbClr val="404040"/>
                </a:solidFill>
              </a:rPr>
              <a:t>Federal</a:t>
            </a:r>
            <a:r>
              <a:rPr lang="en-US" sz="2800" dirty="0" smtClean="0">
                <a:solidFill>
                  <a:srgbClr val="404040"/>
                </a:solidFill>
              </a:rPr>
              <a:t> government has established special police task forces, </a:t>
            </a:r>
          </a:p>
          <a:p>
            <a:pPr lvl="1"/>
            <a:r>
              <a:rPr lang="en-US" sz="2800" dirty="0" smtClean="0">
                <a:solidFill>
                  <a:srgbClr val="404040"/>
                </a:solidFill>
              </a:rPr>
              <a:t>such as the </a:t>
            </a:r>
            <a:r>
              <a:rPr lang="en-US" sz="2800" i="1" dirty="0" smtClean="0">
                <a:solidFill>
                  <a:srgbClr val="404040"/>
                </a:solidFill>
              </a:rPr>
              <a:t>OMCG National Intelligence Task Force</a:t>
            </a:r>
            <a:r>
              <a:rPr lang="en-US" sz="2800" dirty="0" smtClean="0">
                <a:solidFill>
                  <a:srgbClr val="404040"/>
                </a:solidFill>
              </a:rPr>
              <a:t>, which was subsequently replaced by </a:t>
            </a:r>
          </a:p>
          <a:p>
            <a:pPr lvl="1"/>
            <a:r>
              <a:rPr lang="en-US" sz="2800" dirty="0" smtClean="0">
                <a:solidFill>
                  <a:srgbClr val="404040"/>
                </a:solidFill>
              </a:rPr>
              <a:t>The </a:t>
            </a:r>
            <a:r>
              <a:rPr lang="en-US" sz="2800" i="1" dirty="0" smtClean="0">
                <a:solidFill>
                  <a:srgbClr val="404040"/>
                </a:solidFill>
              </a:rPr>
              <a:t>Serious and </a:t>
            </a:r>
            <a:r>
              <a:rPr lang="en-US" sz="2800" i="1" dirty="0" err="1" smtClean="0">
                <a:solidFill>
                  <a:srgbClr val="404040"/>
                </a:solidFill>
              </a:rPr>
              <a:t>Organised</a:t>
            </a:r>
            <a:r>
              <a:rPr lang="en-US" sz="2800" i="1" dirty="0" smtClean="0">
                <a:solidFill>
                  <a:srgbClr val="404040"/>
                </a:solidFill>
              </a:rPr>
              <a:t> Crime National Intelligence Task Force (SOCNITF).</a:t>
            </a:r>
            <a:endParaRPr lang="en-US" sz="2800" dirty="0">
              <a:solidFill>
                <a:srgbClr val="404040"/>
              </a:solidFill>
            </a:endParaRPr>
          </a:p>
          <a:p>
            <a:pPr lvl="1"/>
            <a:endParaRPr lang="en-US" sz="2000" i="1" dirty="0">
              <a:solidFill>
                <a:srgbClr val="40404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0100" y="4049099"/>
            <a:ext cx="1983894" cy="246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681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39564"/>
            <a:ext cx="8229600" cy="5686600"/>
          </a:xfrm>
        </p:spPr>
        <p:txBody>
          <a:bodyPr/>
          <a:lstStyle/>
          <a:p>
            <a:pPr marL="0" lvl="1" indent="0">
              <a:buNone/>
            </a:pPr>
            <a:r>
              <a:rPr lang="en-US" sz="2800" b="1" dirty="0">
                <a:solidFill>
                  <a:srgbClr val="404040"/>
                </a:solidFill>
              </a:rPr>
              <a:t>State</a:t>
            </a:r>
            <a:r>
              <a:rPr lang="en-US" sz="2800" dirty="0">
                <a:solidFill>
                  <a:srgbClr val="404040"/>
                </a:solidFill>
              </a:rPr>
              <a:t> governments have also set up task forces:</a:t>
            </a:r>
          </a:p>
          <a:p>
            <a:pPr lvl="1"/>
            <a:r>
              <a:rPr lang="en-US" sz="2800" dirty="0">
                <a:solidFill>
                  <a:srgbClr val="404040"/>
                </a:solidFill>
              </a:rPr>
              <a:t>NSW: Strike Force Raptor (2009)</a:t>
            </a:r>
          </a:p>
          <a:p>
            <a:pPr lvl="1"/>
            <a:r>
              <a:rPr lang="en-US" sz="2800" dirty="0">
                <a:solidFill>
                  <a:schemeClr val="bg1">
                    <a:lumMod val="50000"/>
                  </a:schemeClr>
                </a:solidFill>
              </a:rPr>
              <a:t>203 arrests and 410 charges laid </a:t>
            </a:r>
            <a:endParaRPr lang="en-US" sz="28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457200" lvl="1" indent="0">
              <a:buNone/>
            </a:pPr>
            <a:r>
              <a:rPr lang="en-US" sz="2000" dirty="0" smtClean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Source: NSW Police).</a:t>
            </a:r>
          </a:p>
          <a:p>
            <a:pPr lvl="1"/>
            <a:r>
              <a:rPr lang="en-US" sz="2800" dirty="0">
                <a:solidFill>
                  <a:srgbClr val="404040"/>
                </a:solidFill>
              </a:rPr>
              <a:t>NSW: Operation </a:t>
            </a:r>
            <a:r>
              <a:rPr lang="en-US" sz="2800" dirty="0" err="1">
                <a:solidFill>
                  <a:srgbClr val="404040"/>
                </a:solidFill>
              </a:rPr>
              <a:t>Ranmore</a:t>
            </a:r>
            <a:r>
              <a:rPr lang="en-US" sz="2800" dirty="0">
                <a:solidFill>
                  <a:srgbClr val="404040"/>
                </a:solidFill>
              </a:rPr>
              <a:t> (2006) </a:t>
            </a:r>
          </a:p>
          <a:p>
            <a:pPr lvl="1"/>
            <a:r>
              <a:rPr lang="en-US" sz="2800" dirty="0">
                <a:solidFill>
                  <a:srgbClr val="7F7F7F"/>
                </a:solidFill>
              </a:rPr>
              <a:t>1,115 </a:t>
            </a:r>
            <a:r>
              <a:rPr lang="en-US" sz="2800" dirty="0" smtClean="0">
                <a:solidFill>
                  <a:srgbClr val="7F7F7F"/>
                </a:solidFill>
              </a:rPr>
              <a:t>arrests and </a:t>
            </a:r>
            <a:r>
              <a:rPr lang="en-US" sz="2800" dirty="0">
                <a:solidFill>
                  <a:srgbClr val="7F7F7F"/>
                </a:solidFill>
              </a:rPr>
              <a:t>2,508 charges laid </a:t>
            </a:r>
            <a:endParaRPr lang="en-US" sz="2800" dirty="0" smtClean="0">
              <a:solidFill>
                <a:srgbClr val="7F7F7F"/>
              </a:solidFill>
            </a:endParaRPr>
          </a:p>
          <a:p>
            <a:pPr marL="457200" lvl="1" indent="0">
              <a:buNone/>
            </a:pPr>
            <a:r>
              <a:rPr lang="en-US" sz="2000" dirty="0" smtClean="0">
                <a:solidFill>
                  <a:srgbClr val="7F7F7F"/>
                </a:solidFill>
              </a:rPr>
              <a:t>(</a:t>
            </a:r>
            <a:r>
              <a:rPr lang="en-US" sz="2000" dirty="0">
                <a:solidFill>
                  <a:srgbClr val="7F7F7F"/>
                </a:solidFill>
              </a:rPr>
              <a:t>Source: NSW Police).</a:t>
            </a:r>
            <a:endParaRPr lang="en-US" sz="2000" dirty="0">
              <a:solidFill>
                <a:srgbClr val="404040"/>
              </a:solidFill>
            </a:endParaRPr>
          </a:p>
          <a:p>
            <a:pPr lvl="1"/>
            <a:r>
              <a:rPr lang="en-US" sz="2800" dirty="0">
                <a:solidFill>
                  <a:srgbClr val="404040"/>
                </a:solidFill>
              </a:rPr>
              <a:t>QLD: OMCG Task Force Hydra</a:t>
            </a:r>
          </a:p>
          <a:p>
            <a:pPr lvl="1"/>
            <a:r>
              <a:rPr lang="en-US" sz="2800" dirty="0">
                <a:solidFill>
                  <a:srgbClr val="404040"/>
                </a:solidFill>
              </a:rPr>
              <a:t>VIC: </a:t>
            </a:r>
            <a:r>
              <a:rPr lang="en-US" sz="2800" dirty="0" err="1">
                <a:solidFill>
                  <a:srgbClr val="404040"/>
                </a:solidFill>
              </a:rPr>
              <a:t>Purana</a:t>
            </a:r>
            <a:r>
              <a:rPr lang="en-US" sz="2800" dirty="0">
                <a:solidFill>
                  <a:srgbClr val="404040"/>
                </a:solidFill>
              </a:rPr>
              <a:t> Task Force (2003)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6169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Executive.thmx</Template>
  <TotalTime>1472</TotalTime>
  <Words>749</Words>
  <Application>Microsoft Macintosh PowerPoint</Application>
  <PresentationFormat>On-screen Show (4:3)</PresentationFormat>
  <Paragraphs>106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Executive</vt:lpstr>
      <vt:lpstr>PowerPoint Presentation</vt:lpstr>
      <vt:lpstr>In this lesson…</vt:lpstr>
      <vt:lpstr>Our objective</vt:lpstr>
      <vt:lpstr>As we progress</vt:lpstr>
      <vt:lpstr>Targeting individuals</vt:lpstr>
      <vt:lpstr>Police task forces</vt:lpstr>
      <vt:lpstr>PowerPoint Presentation</vt:lpstr>
      <vt:lpstr>PowerPoint Presentation</vt:lpstr>
      <vt:lpstr>PowerPoint Presentation</vt:lpstr>
      <vt:lpstr>Issues and concerns</vt:lpstr>
      <vt:lpstr>Issues and concerns</vt:lpstr>
      <vt:lpstr>Review: Separation of powers</vt:lpstr>
      <vt:lpstr>Legal response: special task forces</vt:lpstr>
      <vt:lpstr>Significant incidents</vt:lpstr>
      <vt:lpstr>2009 Airport murder</vt:lpstr>
      <vt:lpstr>PowerPoint Presentation</vt:lpstr>
      <vt:lpstr>R v Mahmoud Hawi</vt:lpstr>
      <vt:lpstr>Articles: then and now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Legal responses to OMCGs</dc:title>
  <dc:creator>Jacqueline Perl</dc:creator>
  <cp:lastModifiedBy>Jacqueline Perl</cp:lastModifiedBy>
  <cp:revision>42</cp:revision>
  <dcterms:created xsi:type="dcterms:W3CDTF">2011-08-23T01:45:20Z</dcterms:created>
  <dcterms:modified xsi:type="dcterms:W3CDTF">2011-08-24T07:57:35Z</dcterms:modified>
</cp:coreProperties>
</file>